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68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794500" cy="9931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83C53-209C-40A5-8BC7-2A222E9E8B5F}" type="datetimeFigureOut">
              <a:rPr lang="cs-CZ" smtClean="0"/>
              <a:t>20.4.2018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AC157-68E0-4F13-9BFD-18D668B6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472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2987824" y="3356992"/>
            <a:ext cx="5470376" cy="194421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pl-PL" b="1" dirty="0" smtClean="0">
                <a:latin typeface="+mn-lt"/>
              </a:rPr>
              <a:t>Státní podpora sportu </a:t>
            </a:r>
            <a:br>
              <a:rPr lang="pl-PL" b="1" dirty="0" smtClean="0">
                <a:latin typeface="+mn-lt"/>
              </a:rPr>
            </a:br>
            <a:r>
              <a:rPr lang="pl-PL" b="1" dirty="0" smtClean="0">
                <a:latin typeface="+mn-lt"/>
              </a:rPr>
              <a:t>pro rok 2013</a:t>
            </a:r>
            <a:endParaRPr lang="cs-CZ" b="1" dirty="0">
              <a:latin typeface="+mn-lt"/>
            </a:endParaRPr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987824" y="5949280"/>
            <a:ext cx="4784576" cy="432048"/>
          </a:xfrm>
        </p:spPr>
        <p:txBody>
          <a:bodyPr>
            <a:normAutofit fontScale="77500" lnSpcReduction="20000"/>
          </a:bodyPr>
          <a:lstStyle>
            <a:lvl1pPr marL="0" indent="0">
              <a:buNone/>
              <a:defRPr/>
            </a:lvl1pPr>
          </a:lstStyle>
          <a:p>
            <a:pPr algn="l"/>
            <a:r>
              <a:rPr lang="cs-CZ" sz="900" dirty="0" smtClean="0"/>
              <a:t>Ministerstvo školství, mládeže a tělovýchovy</a:t>
            </a:r>
          </a:p>
          <a:p>
            <a:pPr algn="l"/>
            <a:r>
              <a:rPr lang="cs-CZ" sz="900" dirty="0" smtClean="0"/>
              <a:t>Karmelitská 7, 118 12 Praha 1 • tel.:: +420 234 811 111</a:t>
            </a:r>
          </a:p>
          <a:p>
            <a:pPr algn="l"/>
            <a:r>
              <a:rPr lang="cs-CZ" sz="900" dirty="0" smtClean="0"/>
              <a:t>msmt@msmt.cz • www.msmt.cz</a:t>
            </a:r>
            <a:endParaRPr lang="cs-CZ" sz="900" dirty="0"/>
          </a:p>
        </p:txBody>
      </p:sp>
      <p:sp>
        <p:nvSpPr>
          <p:cNvPr id="9" name="TextovéPole 8"/>
          <p:cNvSpPr txBox="1"/>
          <p:nvPr userDrawn="1"/>
        </p:nvSpPr>
        <p:spPr>
          <a:xfrm>
            <a:off x="323528" y="6093296"/>
            <a:ext cx="1872208" cy="648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107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ablony MS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1115616" y="1556792"/>
            <a:ext cx="7571184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500" b="1" dirty="0" smtClean="0">
                <a:solidFill>
                  <a:srgbClr val="418E96"/>
                </a:solidFill>
              </a:rPr>
              <a:t>Státní podpora sportu pro rok 2013</a:t>
            </a:r>
          </a:p>
          <a:p>
            <a:pPr marL="0" indent="0">
              <a:buNone/>
            </a:pPr>
            <a:r>
              <a:rPr lang="cs-CZ" sz="2000" b="1" dirty="0" smtClean="0"/>
              <a:t>Státní podpora sportu pro rok 2013 byla projednána poradou vedení MŠMT dne 19. června 2012. </a:t>
            </a:r>
            <a:r>
              <a:rPr lang="cs-CZ" sz="2000" dirty="0" smtClean="0"/>
              <a:t>Jedná se o veřejné vyhlášení programů neinvestičního charakteru a charakteru programového financování reprodukce majetku v oblasti sportu. </a:t>
            </a:r>
          </a:p>
          <a:p>
            <a:pPr marL="0" indent="0">
              <a:buNone/>
            </a:pPr>
            <a:r>
              <a:rPr lang="cs-CZ" sz="2000" dirty="0" smtClean="0"/>
              <a:t>Státní finanční prostředky pro oblast sportu jsou z pozice státního rozpočtu vedeny ve dvou závazných ukazatelích, které pro rok 2013 jsou navrhovány s označením: </a:t>
            </a:r>
          </a:p>
          <a:p>
            <a:endParaRPr lang="cs-CZ" sz="2000" dirty="0" smtClean="0"/>
          </a:p>
          <a:p>
            <a:r>
              <a:rPr lang="cs-CZ" sz="2000" dirty="0" smtClean="0"/>
              <a:t>a) výdajový okruh: „Sportovní reprezentace“ </a:t>
            </a:r>
          </a:p>
          <a:p>
            <a:r>
              <a:rPr lang="cs-CZ" sz="2000" dirty="0" smtClean="0"/>
              <a:t>b) výdajový okruh: „Všeobecná sportovní činnost“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69308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B32F09-55A8-4CD1-800E-DE1F37E16F05}" type="datetime1">
              <a:rPr lang="cs-CZ" smtClean="0"/>
              <a:t>20.4.2018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12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4738B8-AF64-4FE4-B405-ED8BCA522024}" type="datetime1">
              <a:rPr lang="cs-CZ" smtClean="0"/>
              <a:t>20.4.2018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24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CD8058-F576-4074-B136-4DCC072DDC84}" type="datetime1">
              <a:rPr lang="cs-CZ" smtClean="0"/>
              <a:t>20.4.2018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822AEC-62FD-44ED-A00D-A24AEE9FD083}" type="datetime1">
              <a:rPr lang="cs-CZ" smtClean="0"/>
              <a:t>20.4.2018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76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011B5A-1E28-4D66-A5E1-E485A822FC52}" type="datetime1">
              <a:rPr lang="cs-CZ" smtClean="0"/>
              <a:t>20.4.2018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04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BC10FC-2AAA-47B9-B9B2-B0B97568D014}" type="datetime1">
              <a:rPr lang="cs-CZ" smtClean="0"/>
              <a:t>20.4.2018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9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DB8E4B-2AB7-4C74-93BC-179C3E3648DF}" type="datetime1">
              <a:rPr lang="cs-CZ" smtClean="0"/>
              <a:t>20.4.2018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18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2B30BC-CCD8-4378-88BC-430872E484EC}" type="datetime1">
              <a:rPr lang="cs-CZ" smtClean="0"/>
              <a:t>20.4.2018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559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0CB82B-603D-4E52-A075-E2D552D01AC5}" type="datetime1">
              <a:rPr lang="cs-CZ" smtClean="0"/>
              <a:t>20.4.2018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FF043-C0B2-4D5E-9D2E-6F925F59FA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00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15616" y="1628800"/>
            <a:ext cx="7571184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7" name="Zástupný symbol pro číslo snímku 5"/>
          <p:cNvSpPr txBox="1">
            <a:spLocks/>
          </p:cNvSpPr>
          <p:nvPr userDrawn="1"/>
        </p:nvSpPr>
        <p:spPr>
          <a:xfrm>
            <a:off x="251520" y="6356350"/>
            <a:ext cx="648072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07FF043-C0B2-4D5E-9D2E-6F925F59FAFC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12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987824" y="3429000"/>
            <a:ext cx="5470376" cy="223224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pl-PL" sz="2400" b="1" dirty="0" smtClean="0">
                <a:latin typeface="+mn-lt"/>
              </a:rPr>
              <a:t>Připravované změny legislativní změny </a:t>
            </a:r>
            <a:br>
              <a:rPr lang="pl-PL" sz="2400" b="1" dirty="0" smtClean="0">
                <a:latin typeface="+mn-lt"/>
              </a:rPr>
            </a:br>
            <a:r>
              <a:rPr lang="pl-PL" sz="2400" b="1" dirty="0">
                <a:latin typeface="+mn-lt"/>
              </a:rPr>
              <a:t/>
            </a:r>
            <a:br>
              <a:rPr lang="pl-PL" sz="2400" b="1" dirty="0">
                <a:latin typeface="+mn-lt"/>
              </a:rPr>
            </a:br>
            <a:r>
              <a:rPr lang="pl-PL" sz="2400" b="1" dirty="0" smtClean="0">
                <a:latin typeface="+mn-lt"/>
              </a:rPr>
              <a:t>související s revizí („realitou”) společného </a:t>
            </a:r>
            <a:br>
              <a:rPr lang="pl-PL" sz="2400" b="1" dirty="0" smtClean="0">
                <a:latin typeface="+mn-lt"/>
              </a:rPr>
            </a:br>
            <a:r>
              <a:rPr lang="pl-PL" sz="2400" b="1" dirty="0">
                <a:latin typeface="+mn-lt"/>
              </a:rPr>
              <a:t/>
            </a:r>
            <a:br>
              <a:rPr lang="pl-PL" sz="2400" b="1" dirty="0">
                <a:latin typeface="+mn-lt"/>
              </a:rPr>
            </a:br>
            <a:r>
              <a:rPr lang="pl-PL" sz="2400" b="1" dirty="0" smtClean="0">
                <a:latin typeface="+mn-lt"/>
              </a:rPr>
              <a:t>vzdělávání</a:t>
            </a:r>
            <a:endParaRPr lang="cs-CZ" b="1" dirty="0">
              <a:latin typeface="+mn-l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2987824" y="5949280"/>
            <a:ext cx="4784576" cy="43204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cs-CZ" sz="700" dirty="0" smtClean="0"/>
              <a:t>Ministerstvo školství, mládeže a tělovýchovy</a:t>
            </a:r>
          </a:p>
          <a:p>
            <a:pPr marL="0" indent="0">
              <a:buNone/>
            </a:pPr>
            <a:r>
              <a:rPr lang="cs-CZ" sz="700" dirty="0" smtClean="0"/>
              <a:t>Karmelitská </a:t>
            </a:r>
            <a:r>
              <a:rPr lang="cs-CZ" sz="700" smtClean="0"/>
              <a:t>529/5</a:t>
            </a:r>
            <a:r>
              <a:rPr lang="cs-CZ" sz="700"/>
              <a:t>, Malá </a:t>
            </a:r>
            <a:r>
              <a:rPr lang="cs-CZ" sz="700" smtClean="0"/>
              <a:t>Strana, </a:t>
            </a:r>
            <a:r>
              <a:rPr lang="cs-CZ" sz="700" dirty="0" smtClean="0"/>
              <a:t>118 12 Praha 1 • tel.: +420 234 811 111</a:t>
            </a:r>
          </a:p>
          <a:p>
            <a:pPr marL="0" indent="0" algn="l">
              <a:buNone/>
            </a:pPr>
            <a:r>
              <a:rPr lang="cs-CZ" sz="700" dirty="0" smtClean="0"/>
              <a:t>msmt@msmt.cz • www.msmt.cz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94035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2800" b="1" dirty="0" smtClean="0"/>
              <a:t>Omezení </a:t>
            </a:r>
            <a:r>
              <a:rPr lang="cs-CZ" sz="2800" b="1" dirty="0"/>
              <a:t>zneužívání práva na poradenskou </a:t>
            </a:r>
            <a:r>
              <a:rPr lang="cs-CZ" sz="2800" b="1" dirty="0" smtClean="0"/>
              <a:t>pomoc</a:t>
            </a:r>
          </a:p>
          <a:p>
            <a:pPr marL="0" lvl="0" indent="0" algn="just">
              <a:buNone/>
            </a:pPr>
            <a:r>
              <a:rPr lang="cs-CZ" sz="2800" dirty="0"/>
              <a:t>V současné situaci mají zákonní zástupci žáků možnost získat doporučení na PO v (několika) různých ŠPZ a doporučení o potřebách žáka se mohou lišit, a to i v závislosti na vůli zákonných zástupců. Žádoucí stav by měl být charakterizován spíše efektivní poradenskou službou, kdy nároky (žáků a zákonných zástupců) na vyšetření budou omezené na jedno ŠPZ s možností případného využití revizního pracoviště </a:t>
            </a:r>
            <a:r>
              <a:rPr lang="cs-CZ" sz="2800" dirty="0" smtClean="0"/>
              <a:t>. 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9480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800" b="1" dirty="0"/>
              <a:t>Racionalizace systému podpor – pomůcek</a:t>
            </a:r>
            <a:endParaRPr lang="cs-CZ" sz="2800" dirty="0"/>
          </a:p>
          <a:p>
            <a:pPr marL="0" indent="0" algn="just">
              <a:buNone/>
            </a:pPr>
            <a:r>
              <a:rPr lang="cs-CZ" sz="2800" dirty="0"/>
              <a:t>Poradenské využití současné podoby vyhlášky č. 27/2016 Sb. přineslo řadu poznatků o tom, kde není současná nabídka optimální z hlediska zajištění rovných příležitostí dětí, žáků a studentů. Z toho důvodu je navrženo doplnění některých položek, případně je doplněna úprava finančních částek, jestliže se jeví současně nastavené hodnoty NFN jako příliš vysoké nebo naopak nízké. </a:t>
            </a:r>
          </a:p>
        </p:txBody>
      </p:sp>
    </p:spTree>
    <p:extLst>
      <p:ext uri="{BB962C8B-B14F-4D97-AF65-F5344CB8AC3E}">
        <p14:creationId xmlns:p14="http://schemas.microsoft.com/office/powerpoint/2010/main" val="15587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3200" dirty="0"/>
              <a:t>Dále bude zavedena podmíněná normovaná finanční náročnost omezující duplicitní nakupování pomůcek v případech, kdy škola již potřebné pomůcky k dispozici má. Pomůcky s nejnižší finanční hodnotou (do 500,-Kč) budou ze seznamu odstraněny a školami financovány z ONIV. 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10001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/>
              <a:t>Snížení administrativní zátěže spojené s poskytováním PO</a:t>
            </a:r>
            <a:endParaRPr lang="cs-CZ" sz="2800" dirty="0"/>
          </a:p>
          <a:p>
            <a:pPr marL="0" lvl="0" indent="0" algn="just">
              <a:buNone/>
            </a:pPr>
            <a:r>
              <a:rPr lang="cs-CZ" sz="2800" dirty="0" smtClean="0"/>
              <a:t>PLPP </a:t>
            </a:r>
            <a:r>
              <a:rPr lang="cs-CZ" sz="2800" dirty="0"/>
              <a:t>a IVP nebudou nadále součástí vyhlášky, ale budou řešeny metodickým doporučením, postupy budou projednány i s ČŠI s ohledem na jednotné metodické vedení škol a ŠPZ. Potřebnost IVP u žáků s LMP vzdělávaných podle minimálních upravených výstupů bude vždy konzultována se ŠPZ a s učiteli, protože u všech potřebný není. </a:t>
            </a:r>
          </a:p>
        </p:txBody>
      </p:sp>
    </p:spTree>
    <p:extLst>
      <p:ext uri="{BB962C8B-B14F-4D97-AF65-F5344CB8AC3E}">
        <p14:creationId xmlns:p14="http://schemas.microsoft.com/office/powerpoint/2010/main" val="7685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Přizpůsobení doby poskytování PO a termínů </a:t>
            </a:r>
            <a:r>
              <a:rPr lang="cs-CZ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rediagnostik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potřebám </a:t>
            </a:r>
            <a:r>
              <a:rPr lang="cs-C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praxe</a:t>
            </a:r>
            <a:endParaRPr lang="cs-CZ" sz="2800" dirty="0" smtClean="0"/>
          </a:p>
          <a:p>
            <a:pPr marL="0" indent="0" algn="just">
              <a:buNone/>
            </a:pPr>
            <a:r>
              <a:rPr lang="cs-CZ" sz="2800" dirty="0"/>
              <a:t>Vyjádření o potřebě nové diagnostiky nejpozději jeden rok po první diagnostice je limitem, který je opodstatněný z důvodu potvrzení či upřesnění prvotního doporučení. Změny termínů dalších </a:t>
            </a:r>
            <a:r>
              <a:rPr lang="cs-CZ" sz="2800" dirty="0" err="1"/>
              <a:t>rediagnostik</a:t>
            </a:r>
            <a:r>
              <a:rPr lang="cs-CZ" sz="2800" dirty="0"/>
              <a:t> žáků se SVP budou přizpůsobovat potřebám konkrétního žáka, rovněž i vzdělávacím etapám většiny těchto žáků. Praxe ukázala, že není nutné limitovat platnost doporučení vždy na dva roky.</a:t>
            </a:r>
          </a:p>
          <a:p>
            <a:pPr marL="0" indent="0" algn="just">
              <a:buNone/>
            </a:pPr>
            <a:r>
              <a:rPr lang="cs-CZ" sz="2800" dirty="0" smtClean="0"/>
              <a:t> </a:t>
            </a:r>
            <a:endParaRPr lang="cs-CZ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0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Zrušení </a:t>
            </a:r>
            <a:r>
              <a:rPr lang="cs-CZ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jednodruhovosti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škol, nikoliv tříd ani skupin</a:t>
            </a:r>
            <a:endParaRPr lang="cs-CZ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800" dirty="0" smtClean="0"/>
              <a:t>Pro</a:t>
            </a:r>
            <a:r>
              <a:rPr lang="cs-CZ" sz="2800" dirty="0"/>
              <a:t> praxi je opodstatněnou změnou vypustit v odstavci slovo „škola“. Vzdělávání žáků se stejným druhem zdravotního postižení v jedné třídě, skupině, je v jejich nejlepším vzdělávacím zájmu. </a:t>
            </a:r>
            <a:r>
              <a:rPr lang="cs-CZ" sz="2800" dirty="0" err="1"/>
              <a:t>Jednodruhovost</a:t>
            </a:r>
            <a:r>
              <a:rPr lang="cs-CZ" sz="2800" dirty="0"/>
              <a:t> škol je však obtížné respektovat v oblastech s nižší populací, kdy vzdálenost jednotlivých škol zřízených podle § 16 odst. 9 způsobuje obtížnou situaci </a:t>
            </a:r>
            <a:r>
              <a:rPr lang="cs-CZ" sz="2800" dirty="0" smtClean="0"/>
              <a:t>v dostupnosti </a:t>
            </a:r>
            <a:r>
              <a:rPr lang="cs-CZ" sz="2800" dirty="0"/>
              <a:t>těchto škol pro žáky se </a:t>
            </a:r>
            <a:r>
              <a:rPr lang="cs-CZ" sz="2800" dirty="0" smtClean="0"/>
              <a:t>SVP je </a:t>
            </a:r>
            <a:r>
              <a:rPr lang="cs-CZ" sz="2800" dirty="0"/>
              <a:t>náročné nejen časově, ale i fyzicky a sociálně (odloučenost od rodiny aj.). </a:t>
            </a:r>
          </a:p>
          <a:p>
            <a:pPr marL="0" indent="0">
              <a:buNone/>
            </a:pPr>
            <a:endParaRPr lang="cs-CZ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76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Podmíněná finanční normovaná náročnost (PNFN)</a:t>
            </a:r>
            <a:endParaRPr lang="cs-CZ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800" dirty="0" smtClean="0"/>
              <a:t>Cílem </a:t>
            </a:r>
            <a:r>
              <a:rPr lang="cs-CZ" sz="2800" dirty="0"/>
              <a:t>zavedení tohoto postupu je zajistit účelnost vynaložených prostředků státního rozpočtu na společné vzdělávání při zachování optimální kvality vzdělávacích podmínek žáků se </a:t>
            </a:r>
            <a:r>
              <a:rPr lang="cs-CZ" sz="2800" dirty="0" smtClean="0"/>
              <a:t>SVP a </a:t>
            </a:r>
            <a:r>
              <a:rPr lang="cs-CZ" sz="2800" dirty="0"/>
              <a:t>naplňování stanovených podpůrných opatření. PNFN personální podpory asistenta pedagoga zajistí jeho využití v souladu s aktuálními personálními podmínkami školy/třídy, odpovědnost </a:t>
            </a:r>
            <a:r>
              <a:rPr lang="cs-CZ" sz="2800" dirty="0" smtClean="0"/>
              <a:t>za kvalitu </a:t>
            </a:r>
            <a:r>
              <a:rPr lang="cs-CZ" sz="2800" dirty="0"/>
              <a:t>poskytovaného vzdělávání v souladu s účelným </a:t>
            </a:r>
            <a:r>
              <a:rPr lang="cs-CZ" sz="2800" dirty="0" smtClean="0"/>
              <a:t>a hospodárným </a:t>
            </a:r>
            <a:r>
              <a:rPr lang="cs-CZ" sz="2800" dirty="0"/>
              <a:t>využíváním finančních prostředků se ze ŠPZ přesouvá i na ředitele škol/školských zařízení. PNFN doporučovaných pomůcek odstraní duplicitu v jejich doporučování a pořizování školami tam, kde již škola má v rámci stávajících materiálních podmínek k dispozici.</a:t>
            </a:r>
          </a:p>
          <a:p>
            <a:pPr marL="0" indent="0">
              <a:buNone/>
            </a:pPr>
            <a:endParaRPr lang="cs-CZ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dirty="0" smtClean="0"/>
              <a:t> 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3200" dirty="0" smtClean="0"/>
              <a:t>K </a:t>
            </a:r>
            <a:r>
              <a:rPr lang="cs-CZ" sz="3200" dirty="0"/>
              <a:t>odstranění nyní nesystémového § 18 </a:t>
            </a:r>
            <a:r>
              <a:rPr lang="cs-CZ" sz="3200" dirty="0" smtClean="0"/>
              <a:t>o podpoře </a:t>
            </a:r>
            <a:r>
              <a:rPr lang="cs-CZ" sz="3200" dirty="0"/>
              <a:t>AP (pro sociálně znevýhodněné žáky, nad rámec systémové podpory formou PO) dochází z důvodu ukončení přechodného období pro </a:t>
            </a:r>
            <a:r>
              <a:rPr lang="cs-CZ" sz="3200" dirty="0" err="1"/>
              <a:t>rediagnostiky</a:t>
            </a:r>
            <a:r>
              <a:rPr lang="cs-CZ" sz="3200" dirty="0"/>
              <a:t> žáků se SVP k 31. 8. 2018. AP budou financováni z prostředků státního rozpočtu jako PO nebo šablon zjednodušeného vykazování OP VVV.</a:t>
            </a:r>
          </a:p>
          <a:p>
            <a:pPr algn="just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72239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MSM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18E9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adpi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160</Words>
  <Application>Microsoft Office PowerPoint</Application>
  <PresentationFormat>Předvádění na obrazovce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Motiv systému Office</vt:lpstr>
      <vt:lpstr>Připravované změny legislativní změny   související s revizí („realitou”) společného   vzdělávání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Státní podpora sportu  pro rok 2013</dc:title>
  <dc:creator>User</dc:creator>
  <cp:lastModifiedBy>Blažková Ivana</cp:lastModifiedBy>
  <cp:revision>21</cp:revision>
  <cp:lastPrinted>2018-04-20T08:45:07Z</cp:lastPrinted>
  <dcterms:created xsi:type="dcterms:W3CDTF">2013-10-09T10:41:53Z</dcterms:created>
  <dcterms:modified xsi:type="dcterms:W3CDTF">2018-04-20T08:48:11Z</dcterms:modified>
</cp:coreProperties>
</file>