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2" d="100"/>
          <a:sy n="22" d="100"/>
        </p:scale>
        <p:origin x="-12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B327-E07C-274F-AFB4-8ACE85E381F8}" type="datetimeFigureOut">
              <a:rPr lang="en-US" smtClean="0"/>
              <a:pPr/>
              <a:t>4/12/2014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CF2F3-FBE6-4C40-8535-6E1A6CCEF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4194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CF2F3-FBE6-4C40-8535-6E1A6CCEF7E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9307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4/12/2014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4/12/2014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835" y="1012624"/>
            <a:ext cx="7543800" cy="2593975"/>
          </a:xfrm>
        </p:spPr>
        <p:txBody>
          <a:bodyPr/>
          <a:lstStyle/>
          <a:p>
            <a:r>
              <a:rPr lang="cs-CZ" b="1" dirty="0"/>
              <a:t>J</a:t>
            </a:r>
            <a:r>
              <a:rPr lang="cs-CZ" sz="4000" b="1" dirty="0"/>
              <a:t>inakost jako výzva pro </a:t>
            </a:r>
            <a:r>
              <a:rPr lang="cs-CZ" sz="4000" b="1" dirty="0" err="1" smtClean="0"/>
              <a:t>speciálněpedagogické</a:t>
            </a:r>
            <a:r>
              <a:rPr lang="cs-CZ" sz="4000" b="1" dirty="0" smtClean="0"/>
              <a:t> </a:t>
            </a:r>
            <a:r>
              <a:rPr lang="cs-CZ" sz="4000" b="1" dirty="0"/>
              <a:t>myšlení (vzdělávání</a:t>
            </a:r>
            <a:r>
              <a:rPr lang="cs-CZ" sz="4000" b="1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 Květoňová, </a:t>
            </a:r>
            <a:r>
              <a:rPr lang="en-US" dirty="0" err="1" smtClean="0"/>
              <a:t>PedF</a:t>
            </a:r>
            <a:r>
              <a:rPr lang="en-US" dirty="0" smtClean="0"/>
              <a:t> UK </a:t>
            </a:r>
            <a:r>
              <a:rPr lang="en-US" dirty="0" err="1" smtClean="0"/>
              <a:t>Praha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070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04" y="2620523"/>
            <a:ext cx="7620000" cy="1143000"/>
          </a:xfrm>
        </p:spPr>
        <p:txBody>
          <a:bodyPr/>
          <a:lstStyle/>
          <a:p>
            <a:r>
              <a:rPr lang="cs-CZ" sz="4000" b="1" dirty="0"/>
              <a:t>Jaká mohou být východiska nazírání na jinakost</a:t>
            </a:r>
            <a:r>
              <a:rPr lang="cs-CZ" sz="4000" b="1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1211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20412"/>
            <a:ext cx="7620000" cy="1143000"/>
          </a:xfrm>
        </p:spPr>
        <p:txBody>
          <a:bodyPr/>
          <a:lstStyle/>
          <a:p>
            <a:r>
              <a:rPr lang="cs-CZ" b="1" dirty="0"/>
              <a:t>Úcta k </a:t>
            </a:r>
            <a:r>
              <a:rPr lang="cs-CZ" b="1" dirty="0" smtClean="0"/>
              <a:t>jinému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090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27" y="2797318"/>
            <a:ext cx="7620000" cy="1143000"/>
          </a:xfrm>
        </p:spPr>
        <p:txBody>
          <a:bodyPr/>
          <a:lstStyle/>
          <a:p>
            <a:r>
              <a:rPr lang="cs-CZ" b="1" dirty="0"/>
              <a:t>Vztah jako odpovědnost, respekt a </a:t>
            </a:r>
            <a:r>
              <a:rPr lang="cs-CZ" b="1" dirty="0" smtClean="0"/>
              <a:t>podpora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11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3251"/>
            <a:ext cx="7620000" cy="1143000"/>
          </a:xfrm>
        </p:spPr>
        <p:txBody>
          <a:bodyPr/>
          <a:lstStyle/>
          <a:p>
            <a:r>
              <a:rPr lang="cs-CZ" b="1" dirty="0"/>
              <a:t>Jak může profesní uplatnění speciálních pedagogů přispět k naplňování výše uvedené výzvy</a:t>
            </a:r>
            <a:r>
              <a:rPr lang="cs-CZ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85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/>
              <a:t>Jak může studium speciální pedagogiky přispět k naplňování výše uvedené výzvy</a:t>
            </a:r>
            <a:r>
              <a:rPr lang="cs-CZ" sz="3200" b="1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cs-CZ" dirty="0"/>
              <a:t>Pedagogická fakulta University Karlovy, katedra speciální pedagogiky má akreditovány následující studijní programy: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43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Bakalářské</a:t>
            </a:r>
            <a:r>
              <a:rPr lang="en-US" dirty="0" smtClean="0"/>
              <a:t> </a:t>
            </a:r>
            <a:r>
              <a:rPr lang="en-US" dirty="0" err="1" smtClean="0"/>
              <a:t>studium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Speciální pedagogika (prezenční a kombinovaná forma)</a:t>
            </a:r>
            <a:endParaRPr lang="en-US" dirty="0"/>
          </a:p>
          <a:p>
            <a:r>
              <a:rPr lang="cs-CZ" dirty="0"/>
              <a:t>Psychologie a speciální pedagogika (prezenční forma)</a:t>
            </a:r>
            <a:endParaRPr lang="en-US" dirty="0"/>
          </a:p>
          <a:p>
            <a:r>
              <a:rPr lang="cs-CZ" dirty="0"/>
              <a:t>Specializace v pedagogice: Český jazyk se zaměřením na vzdělávání - speciální pedagogika se zaměřením na vzdělávání (prezenční forma)</a:t>
            </a:r>
            <a:endParaRPr lang="en-US" dirty="0"/>
          </a:p>
          <a:p>
            <a:r>
              <a:rPr lang="cs-CZ" dirty="0"/>
              <a:t>Specializace v pedagogice: Výtvarná výchova se zaměřením na vzdělávání – speciální pedagogika se zaměřením na vzdělávání (prezenční forma)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7733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Navazující</a:t>
            </a:r>
            <a:r>
              <a:rPr lang="en-US" dirty="0" smtClean="0"/>
              <a:t> </a:t>
            </a:r>
            <a:r>
              <a:rPr lang="en-US" dirty="0" err="1" smtClean="0"/>
              <a:t>magisterské</a:t>
            </a:r>
            <a:r>
              <a:rPr lang="en-US" dirty="0" smtClean="0"/>
              <a:t> </a:t>
            </a:r>
            <a:r>
              <a:rPr lang="en-US" dirty="0" err="1" smtClean="0"/>
              <a:t>studium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Speciální pedagogika (prezenční a kombinovaná forma, v prezenční formě specializace Logopedie - </a:t>
            </a:r>
            <a:r>
              <a:rPr lang="cs-CZ" dirty="0" err="1"/>
              <a:t>Surdopedie</a:t>
            </a:r>
            <a:r>
              <a:rPr lang="cs-CZ" dirty="0"/>
              <a:t>)</a:t>
            </a:r>
            <a:endParaRPr lang="en-US" dirty="0"/>
          </a:p>
          <a:p>
            <a:r>
              <a:rPr lang="cs-CZ" dirty="0"/>
              <a:t>Učitelství všeobecně vzdělávacích předmětů pro základní a střední školy speciální pedagogika – český jazyk (dvouoborové studium)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725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Doktorský</a:t>
            </a:r>
            <a:r>
              <a:rPr lang="en-US" dirty="0" smtClean="0"/>
              <a:t> </a:t>
            </a:r>
            <a:r>
              <a:rPr lang="en-US" dirty="0" err="1" smtClean="0"/>
              <a:t>studijní</a:t>
            </a:r>
            <a:r>
              <a:rPr lang="en-US" dirty="0" smtClean="0"/>
              <a:t>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Speciální</a:t>
            </a:r>
            <a:r>
              <a:rPr lang="en-US" dirty="0" smtClean="0"/>
              <a:t> </a:t>
            </a:r>
            <a:r>
              <a:rPr lang="en-US" dirty="0" err="1" smtClean="0"/>
              <a:t>pedagogika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893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/>
              <a:t>Program Erasmus </a:t>
            </a:r>
            <a:r>
              <a:rPr lang="cs-CZ" sz="3200" b="1" dirty="0" err="1"/>
              <a:t>Mundus</a:t>
            </a:r>
            <a:r>
              <a:rPr lang="cs-CZ" sz="3200" b="1" dirty="0"/>
              <a:t> – MA/Mgr. in </a:t>
            </a:r>
            <a:r>
              <a:rPr lang="cs-CZ" sz="3200" b="1" dirty="0" err="1"/>
              <a:t>Special</a:t>
            </a:r>
            <a:r>
              <a:rPr lang="cs-CZ" sz="3200" b="1" dirty="0"/>
              <a:t> and </a:t>
            </a:r>
            <a:r>
              <a:rPr lang="cs-CZ" sz="3200" b="1" dirty="0" err="1"/>
              <a:t>Inclusive</a:t>
            </a:r>
            <a:r>
              <a:rPr lang="cs-CZ" sz="3200" b="1" dirty="0"/>
              <a:t> </a:t>
            </a:r>
            <a:r>
              <a:rPr lang="cs-CZ" sz="3200" b="1" dirty="0" err="1" smtClean="0"/>
              <a:t>Education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Evropská komise poskytuje prostřednictvím programu Erasmus </a:t>
            </a:r>
            <a:r>
              <a:rPr lang="cs-CZ" dirty="0" err="1"/>
              <a:t>Mundus</a:t>
            </a:r>
            <a:r>
              <a:rPr lang="cs-CZ" dirty="0"/>
              <a:t> – </a:t>
            </a:r>
            <a:r>
              <a:rPr lang="cs-CZ" b="1" dirty="0"/>
              <a:t>MA/Mgr. in </a:t>
            </a:r>
            <a:r>
              <a:rPr lang="cs-CZ" b="1" dirty="0" err="1"/>
              <a:t>Special</a:t>
            </a:r>
            <a:r>
              <a:rPr lang="cs-CZ" b="1" dirty="0"/>
              <a:t> and </a:t>
            </a:r>
            <a:r>
              <a:rPr lang="cs-CZ" b="1" dirty="0" err="1"/>
              <a:t>Inclusive</a:t>
            </a:r>
            <a:r>
              <a:rPr lang="cs-CZ" b="1" dirty="0"/>
              <a:t> </a:t>
            </a:r>
            <a:r>
              <a:rPr lang="cs-CZ" b="1" dirty="0" err="1"/>
              <a:t>Education</a:t>
            </a:r>
            <a:r>
              <a:rPr lang="cs-CZ" dirty="0"/>
              <a:t> stipendia pro studenty a akademické pracovníky ze třetích zemí a zemí Evropské unie. Jedná se o integrovaný 16 měsíční program (90 ECTS) s jednotným kurikulem.</a:t>
            </a:r>
            <a:r>
              <a:rPr lang="en-US" dirty="0"/>
              <a:t> </a:t>
            </a:r>
            <a:endParaRPr lang="en-US" dirty="0" smtClean="0"/>
          </a:p>
          <a:p>
            <a:r>
              <a:rPr lang="cs-CZ" dirty="0"/>
              <a:t>Program je otevřen studentům a akademickým pracovníkům ze zemí Evropské unie a ze třetích zemí s odborným zaměřením na vzdělávání osob se speciálními vzdělávacími potřebami. Studenti absolvují dílčí moduly na jednotlivých univerzitách dle studijního plánu. Studijní program směřuje k získání společného diplomu - </a:t>
            </a:r>
            <a:r>
              <a:rPr lang="cs-CZ" b="1" i="1" dirty="0"/>
              <a:t>joint-</a:t>
            </a:r>
            <a:r>
              <a:rPr lang="cs-CZ" b="1" i="1" dirty="0" err="1"/>
              <a:t>degree</a:t>
            </a:r>
            <a:r>
              <a:rPr lang="cs-CZ" dirty="0"/>
              <a:t>.</a:t>
            </a:r>
            <a:br>
              <a:rPr lang="cs-CZ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055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Vybrané</a:t>
            </a:r>
            <a:r>
              <a:rPr lang="en-US" sz="4000" dirty="0" smtClean="0"/>
              <a:t> </a:t>
            </a:r>
            <a:r>
              <a:rPr lang="en-US" sz="4000" dirty="0" err="1" smtClean="0"/>
              <a:t>vědeckovýzkumné</a:t>
            </a:r>
            <a:r>
              <a:rPr lang="en-US" sz="4000" dirty="0" smtClean="0"/>
              <a:t> </a:t>
            </a:r>
            <a:r>
              <a:rPr lang="en-US" sz="4000" dirty="0" err="1" smtClean="0"/>
              <a:t>aktivity</a:t>
            </a:r>
            <a:r>
              <a:rPr lang="en-US" sz="4000" dirty="0" smtClean="0"/>
              <a:t> </a:t>
            </a:r>
            <a:r>
              <a:rPr lang="en-US" sz="4000" dirty="0" err="1" smtClean="0"/>
              <a:t>pracoviště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GA ČR Projekt Speciální pedagogika v podmínkách iluzivního vzdělávání (2009-2011)</a:t>
            </a:r>
            <a:endParaRPr lang="en-US" dirty="0"/>
          </a:p>
          <a:p>
            <a:r>
              <a:rPr lang="cs-CZ" dirty="0"/>
              <a:t>Projekt byl zaměřen na problematiku vzdělávání vysokoškolských studentů se speciálními vzdělávacími potřebami. Výzkum reflektoval sociální model postižení, možnosti </a:t>
            </a:r>
            <a:r>
              <a:rPr lang="cs-CZ" dirty="0" err="1"/>
              <a:t>speciálněpedagogické</a:t>
            </a:r>
            <a:r>
              <a:rPr lang="cs-CZ" dirty="0"/>
              <a:t> podpory vysokoškolským studentům jako je asistence, technická podpora, tlumočnické služby, individuální potřeby při výuce, examinaci a praxi studentů.</a:t>
            </a:r>
            <a:endParaRPr lang="en-US" dirty="0"/>
          </a:p>
          <a:p>
            <a:r>
              <a:rPr lang="cs-CZ" b="1" dirty="0"/>
              <a:t>Cesty k </a:t>
            </a:r>
            <a:r>
              <a:rPr lang="cs-CZ" b="1" dirty="0" err="1"/>
              <a:t>inkuzi</a:t>
            </a:r>
            <a:r>
              <a:rPr lang="cs-CZ" b="1" dirty="0"/>
              <a:t>. Praha: </a:t>
            </a:r>
            <a:r>
              <a:rPr lang="cs-CZ" b="1" dirty="0" err="1"/>
              <a:t>Karolinim</a:t>
            </a:r>
            <a:r>
              <a:rPr lang="cs-CZ" b="1" dirty="0"/>
              <a:t> 2012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147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179174_big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63379" r="-63379"/>
          <a:stretch/>
        </p:blipFill>
        <p:spPr>
          <a:xfrm>
            <a:off x="-2987614" y="0"/>
            <a:ext cx="10767117" cy="6858000"/>
          </a:xfrm>
        </p:spPr>
      </p:pic>
    </p:spTree>
    <p:extLst>
      <p:ext uri="{BB962C8B-B14F-4D97-AF65-F5344CB8AC3E}">
        <p14:creationId xmlns="" xmlns:p14="http://schemas.microsoft.com/office/powerpoint/2010/main" val="103460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/>
              <a:t>GA ČR Projekt </a:t>
            </a:r>
            <a:r>
              <a:rPr lang="cs-CZ" sz="3600" b="1" dirty="0" err="1"/>
              <a:t>Quali</a:t>
            </a:r>
            <a:r>
              <a:rPr lang="cs-CZ" sz="3600" b="1" dirty="0"/>
              <a:t>-TYDES  (2010 – 2013) 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Společný projekt čtyř evropských partnerských univerzit. Cílem projektu bylo zjistit a vysvětlit, jak vybrané institucionální procesy ovlivňují život mladých lidí se zdravotním postižením. Pomocí kombinace kvalitativních výzkumných metod s kritickou analýzou institucionálních procesů jsme shromáždili poznatky vycházející ze zkušeností a aspirací mladých dospělých se zdravotním postižením žijících v České republice, Irsku, Rakousku a Španělsku. Dílčím cílem bylo ověřit výzkumný potenciál kvalitativních biografických výzkumných metod pro monitoring implementace mezinárodních lidsko-právních dokumentů.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4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182"/>
            <a:ext cx="7620000" cy="1143000"/>
          </a:xfrm>
        </p:spPr>
        <p:txBody>
          <a:bodyPr/>
          <a:lstStyle/>
          <a:p>
            <a:r>
              <a:rPr lang="cs-CZ" b="1" dirty="0"/>
              <a:t> </a:t>
            </a:r>
            <a:r>
              <a:rPr lang="cs-CZ" sz="3600" b="1" dirty="0"/>
              <a:t>Rámcový program EU pro vědu a výzkum, aktivita 3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cap="small" dirty="0"/>
              <a:t>DISCIT – PODPORA OSOB SE ZDRAVOTNÍM POSTIŽENÍM PŘI NAPLŇOVÁNÍ JEJICH PLNOHODNOTNÉHO OBČANSTVÍ</a:t>
            </a:r>
            <a:endParaRPr lang="en-US" b="1" dirty="0"/>
          </a:p>
          <a:p>
            <a:r>
              <a:rPr lang="cs-CZ" dirty="0"/>
              <a:t>Projekt DISCIT poskytuje nové poznatky o tom, jak jsou evropská společnost, členské státy EU a Evropská unie schopny dosahovat plného a účinného zapojení osob se zdravotním postižením do společnosti a evropské ekonomiky (aktivní občanství). Uplatnění konceptu aktivní občanství se odvíjí od pojmu "úplná a efektivní participace" v Úmluvě o právech osob se zdravotním postižením, OSN.  DISCIT zkoumá, zda je v evropské společnosti, v jednotlivých členských státech EU a v Evropské unii optimálně nastavena rovnováha různých typů sociálních politik.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51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DISCIT bude ve vybraných zemích zkoumat šest oblastí důležitých pro osoby se zdravotním postižením</a:t>
            </a:r>
            <a:r>
              <a:rPr lang="en-US" sz="28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úloha sociálních služeb, zejména zda jsou sociální služby schopné oslovit osoby se zdravotním postižením, jak uspokojují jejich potřeby a nároky a jaký druh pomoci poskytují. Zvláštní pozornost bude věnována osobám s psychosociálním postižením,</a:t>
            </a:r>
            <a:endParaRPr lang="en-US" dirty="0"/>
          </a:p>
          <a:p>
            <a:pPr lvl="0"/>
            <a:r>
              <a:rPr lang="cs-CZ" dirty="0"/>
              <a:t>silné a slabé stránky existujících přístupů k začleňování osob se zdravotním postižením na trhu práce; identifikace účinnějších způsobů, jak zvýšit zaměstnanost;</a:t>
            </a:r>
            <a:endParaRPr lang="en-US" dirty="0"/>
          </a:p>
          <a:p>
            <a:pPr lvl="0"/>
            <a:r>
              <a:rPr lang="cs-CZ" dirty="0"/>
              <a:t>potřeba změn a strategií směřujících k podpoře úspěšného přechodu k bydlení v komunitě, k odstraňování překážek, které brání rozvoji komunitních životních podmínek</a:t>
            </a:r>
            <a:endParaRPr lang="en-US" dirty="0"/>
          </a:p>
          <a:p>
            <a:pPr lvl="0"/>
            <a:r>
              <a:rPr lang="cs-CZ" dirty="0"/>
              <a:t>podmínky pro zajištění přístupnosti a dostupnosti nových technologií, aby se osoby se zdravotním postižením těšily plnému a účinnému zapojení do společnosti a nacházely způsoby, jak se více zapojit na trh práce</a:t>
            </a:r>
            <a:endParaRPr lang="en-US" dirty="0"/>
          </a:p>
          <a:p>
            <a:pPr lvl="0"/>
            <a:r>
              <a:rPr lang="cs-CZ" dirty="0"/>
              <a:t>identifikace potenciální pasti chudoby a překážek ekonomické nezávislosti osob se zdravotním postižením a to v souvislosti se stávajícími sociálními transfery v celé Evropě a vytváření nových znalostí pro boj s chudobou a vytváření strategií pro finanční udržitelnost, která by zvýšila ekonomickou nezávislost těchto osob;</a:t>
            </a:r>
            <a:endParaRPr lang="en-US" dirty="0"/>
          </a:p>
          <a:p>
            <a:pPr lvl="0"/>
            <a:r>
              <a:rPr lang="cs-CZ" dirty="0"/>
              <a:t>rozmanitost zavedených struktur, postupů a vzorců politické participace a reprezentace pro a osob se zdravotním postižením, včetně role organizací zdravotně postižených (</a:t>
            </a:r>
            <a:r>
              <a:rPr lang="cs-CZ" dirty="0" err="1"/>
              <a:t>DPOs</a:t>
            </a:r>
            <a:r>
              <a:rPr lang="cs-CZ" dirty="0"/>
              <a:t>) v procesu zvažování, rozhodování a implementaci politiky zdravotního postižení na mezinárodní, evropské, národní, regionální a lokální úrovni.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25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Děkuji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pozornost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84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29</TotalTime>
  <Words>420</Words>
  <Application>Microsoft Office PowerPoint</Application>
  <PresentationFormat>Předvádění na obrazovce (4:3)</PresentationFormat>
  <Paragraphs>39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Adjacency</vt:lpstr>
      <vt:lpstr>Jinakost jako výzva pro speciálněpedagogické myšlení (vzdělávání)</vt:lpstr>
      <vt:lpstr>Jaká mohou být východiska nazírání na jinakost?</vt:lpstr>
      <vt:lpstr>Úcta k jinému</vt:lpstr>
      <vt:lpstr>Vztah jako odpovědnost, respekt a podpora</vt:lpstr>
      <vt:lpstr>Jak může profesní uplatnění speciálních pedagogů přispět k naplňování výše uvedené výzvy?</vt:lpstr>
      <vt:lpstr>Jak může studium speciální pedagogiky přispět k naplňování výše uvedené výzvy?</vt:lpstr>
      <vt:lpstr>Bakalářské studium</vt:lpstr>
      <vt:lpstr>Navazující magisterské studium</vt:lpstr>
      <vt:lpstr>Doktorský studijní program</vt:lpstr>
      <vt:lpstr>Program Erasmus Mundus – MA/Mgr. in Special and Inclusive Education</vt:lpstr>
      <vt:lpstr>Vybrané vědeckovýzkumné aktivity pracoviště</vt:lpstr>
      <vt:lpstr>Snímek 12</vt:lpstr>
      <vt:lpstr>GA ČR Projekt Quali-TYDES  (2010 – 2013)  </vt:lpstr>
      <vt:lpstr> Rámcový program EU pro vědu a výzkum, aktivita 3  </vt:lpstr>
      <vt:lpstr>DISCIT bude ve vybraných zemích zkoumat šest oblastí důležitých pro osoby se zdravotním postižením </vt:lpstr>
      <vt:lpstr>Děkuji za pozornost!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Jinakost jako výzva pro speciálněpedagogické myšlení (vzdělávání)</dc:title>
  <dc:creator>Lea Květoňová</dc:creator>
  <cp:lastModifiedBy>Toshiba</cp:lastModifiedBy>
  <cp:revision>3</cp:revision>
  <dcterms:created xsi:type="dcterms:W3CDTF">2014-03-09T13:53:47Z</dcterms:created>
  <dcterms:modified xsi:type="dcterms:W3CDTF">2014-04-12T08:02:50Z</dcterms:modified>
</cp:coreProperties>
</file>