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1C6201-0BD0-43BF-B21D-D3C5AE6C28DF}" type="datetimeFigureOut">
              <a:rPr lang="cs-CZ" smtClean="0"/>
              <a:t>8.4.2014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F55C16-D5B3-40EA-ABA7-9ADEBC5EB8C2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8136904" cy="2592288"/>
          </a:xfrm>
        </p:spPr>
        <p:txBody>
          <a:bodyPr>
            <a:normAutofit/>
          </a:bodyPr>
          <a:lstStyle/>
          <a:p>
            <a:pPr algn="ctr"/>
            <a:r>
              <a:rPr lang="cs-CZ" sz="3200" dirty="0" smtClean="0">
                <a:solidFill>
                  <a:schemeClr val="tx1"/>
                </a:solidFill>
              </a:rPr>
              <a:t>ZACHOVÁNÍ ODBORNOSTI </a:t>
            </a:r>
            <a:br>
              <a:rPr lang="cs-CZ" sz="3200" dirty="0" smtClean="0">
                <a:solidFill>
                  <a:schemeClr val="tx1"/>
                </a:solidFill>
              </a:rPr>
            </a:br>
            <a:r>
              <a:rPr lang="cs-CZ" sz="3200" dirty="0" smtClean="0">
                <a:solidFill>
                  <a:schemeClr val="tx1"/>
                </a:solidFill>
              </a:rPr>
              <a:t>VE VZDĚLÁVÁNÍ ŽÁKŮ</a:t>
            </a:r>
            <a:br>
              <a:rPr lang="cs-CZ" sz="3200" dirty="0" smtClean="0">
                <a:solidFill>
                  <a:schemeClr val="tx1"/>
                </a:solidFill>
              </a:rPr>
            </a:br>
            <a:r>
              <a:rPr lang="cs-CZ" sz="3200" dirty="0" smtClean="0">
                <a:solidFill>
                  <a:schemeClr val="tx1"/>
                </a:solidFill>
              </a:rPr>
              <a:t>SE SPECIÁLNÍMI VZDĚLÁVACÍMI POTŘEBAMI</a:t>
            </a:r>
            <a:endParaRPr lang="cs-CZ" sz="3200" dirty="0">
              <a:solidFill>
                <a:schemeClr val="tx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4221088"/>
            <a:ext cx="7854696" cy="1752600"/>
          </a:xfrm>
        </p:spPr>
        <p:txBody>
          <a:bodyPr/>
          <a:lstStyle/>
          <a:p>
            <a:endParaRPr lang="cs-CZ" dirty="0" smtClean="0"/>
          </a:p>
          <a:p>
            <a:pPr algn="l"/>
            <a:r>
              <a:rPr lang="cs-CZ" b="1" dirty="0" smtClean="0">
                <a:solidFill>
                  <a:schemeClr val="bg1"/>
                </a:solidFill>
              </a:rPr>
              <a:t>KONFERENCE ASP ČR, Praha 12. 4. 2014</a:t>
            </a:r>
            <a:endParaRPr lang="cs-CZ" b="1" dirty="0" smtClean="0">
              <a:solidFill>
                <a:schemeClr val="bg1"/>
              </a:solidFill>
            </a:endParaRPr>
          </a:p>
          <a:p>
            <a:pPr algn="l"/>
            <a:r>
              <a:rPr lang="cs-CZ" b="1" dirty="0" smtClean="0">
                <a:solidFill>
                  <a:schemeClr val="bg1"/>
                </a:solidFill>
              </a:rPr>
              <a:t>PaedDr. Stanislav DRBOUT  </a:t>
            </a:r>
            <a:endParaRPr lang="cs-CZ" b="1" dirty="0">
              <a:solidFill>
                <a:schemeClr val="bg1"/>
              </a:solidFill>
            </a:endParaRPr>
          </a:p>
        </p:txBody>
      </p:sp>
      <p:pic>
        <p:nvPicPr>
          <p:cNvPr id="4" name="Obrázek 1" descr="ASP_LOGO_jedno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29200"/>
            <a:ext cx="1254642" cy="467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VÝCHODISKA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/>
          <a:lstStyle/>
          <a:p>
            <a:endParaRPr lang="cs-CZ" dirty="0" smtClean="0"/>
          </a:p>
          <a:p>
            <a:r>
              <a:rPr lang="cs-CZ" b="1" dirty="0" smtClean="0"/>
              <a:t>Materiál ASP ČR </a:t>
            </a:r>
          </a:p>
          <a:p>
            <a:pPr>
              <a:buNone/>
            </a:pPr>
            <a:r>
              <a:rPr lang="cs-CZ" b="1" dirty="0" smtClean="0"/>
              <a:t> </a:t>
            </a:r>
            <a:r>
              <a:rPr lang="cs-CZ" b="1" dirty="0" smtClean="0"/>
              <a:t>  „Návrh změn koncepce základního vzdělávání“</a:t>
            </a:r>
          </a:p>
          <a:p>
            <a:pPr>
              <a:buNone/>
            </a:pPr>
            <a:endParaRPr lang="cs-CZ" b="1" dirty="0" smtClean="0"/>
          </a:p>
          <a:p>
            <a:pPr lvl="1"/>
            <a:r>
              <a:rPr lang="cs-CZ" dirty="0" smtClean="0"/>
              <a:t>Poslanecká sněmovna PČR 21. 1. 2013</a:t>
            </a:r>
          </a:p>
          <a:p>
            <a:pPr lvl="1"/>
            <a:r>
              <a:rPr lang="cs-CZ" dirty="0" smtClean="0"/>
              <a:t>Senát PČR 4. 2. 2013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0066"/>
                </a:solidFill>
              </a:rPr>
              <a:t>ZMĚNY OBSAŽENÉ V MATERIÁLU ASP ČR</a:t>
            </a:r>
            <a:endParaRPr lang="cs-CZ" sz="3600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Poslední rok předškolního věku, povinná docházka</a:t>
            </a:r>
          </a:p>
          <a:p>
            <a:pPr lvl="1"/>
            <a:r>
              <a:rPr lang="cs-CZ" dirty="0" smtClean="0"/>
              <a:t>d</a:t>
            </a:r>
            <a:r>
              <a:rPr lang="cs-CZ" dirty="0" smtClean="0"/>
              <a:t>o mateřské školy</a:t>
            </a:r>
          </a:p>
          <a:p>
            <a:pPr lvl="1">
              <a:buNone/>
            </a:pPr>
            <a:r>
              <a:rPr lang="cs-CZ" b="1" i="1" dirty="0" smtClean="0"/>
              <a:t>n</a:t>
            </a:r>
            <a:r>
              <a:rPr lang="cs-CZ" b="1" i="1" dirty="0" smtClean="0"/>
              <a:t>ebo</a:t>
            </a:r>
          </a:p>
          <a:p>
            <a:pPr lvl="1"/>
            <a:r>
              <a:rPr lang="cs-CZ" dirty="0" smtClean="0"/>
              <a:t>d</a:t>
            </a:r>
            <a:r>
              <a:rPr lang="cs-CZ" dirty="0" smtClean="0"/>
              <a:t>o přípravné třídy</a:t>
            </a:r>
          </a:p>
          <a:p>
            <a:pPr lvl="1">
              <a:buNone/>
            </a:pPr>
            <a:endParaRPr lang="cs-CZ" dirty="0" smtClean="0"/>
          </a:p>
          <a:p>
            <a:r>
              <a:rPr lang="cs-CZ" b="1" i="1" dirty="0" smtClean="0"/>
              <a:t>Povinná docházka při odkladu plnění povinné školní docházky</a:t>
            </a:r>
            <a:endParaRPr lang="cs-CZ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FINANCOVÁNÍ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NORMATIV „doprovázející“ žáka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POČTY ŽÁKŮ VE TŘÍDĚ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BĚŽNÁ TŘÍDA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>
                <a:solidFill>
                  <a:srgbClr val="000066"/>
                </a:solidFill>
              </a:rPr>
              <a:t>TŘÍDA SAMOSTATNĚ ZŘÍZENÁ PRO ŽÁKY SE ZDRAVOTNÍM POSTIŽENÍM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Nejméně 17 žáků v průměru na třídu</a:t>
            </a:r>
          </a:p>
          <a:p>
            <a:r>
              <a:rPr lang="cs-CZ" dirty="0" smtClean="0"/>
              <a:t>Individuální integrace nejvýše 5 žáků se zdravotním postižením</a:t>
            </a:r>
          </a:p>
          <a:p>
            <a:r>
              <a:rPr lang="cs-CZ" b="1" dirty="0" smtClean="0"/>
              <a:t>Návrh  ASP ČR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14 – 30 žáků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Maximálně 50% z nejnižšího počtu žáků se zdravotním postižením ve třídě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 smtClean="0"/>
              <a:t>6 – 14 žáků</a:t>
            </a:r>
          </a:p>
          <a:p>
            <a:r>
              <a:rPr lang="cs-CZ" dirty="0" smtClean="0"/>
              <a:t>Maximálně 25 % z nejvyššího počtu žáků ve třídě </a:t>
            </a:r>
            <a:r>
              <a:rPr lang="cs-CZ" b="1" dirty="0" smtClean="0">
                <a:solidFill>
                  <a:srgbClr val="C00000"/>
                </a:solidFill>
              </a:rPr>
              <a:t>bez zdravotního postižení</a:t>
            </a:r>
            <a:endParaRPr lang="cs-CZ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RVP ZV příloha LMP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Nezbytnost zachování upraveného programu RVP ZV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712968" cy="1298408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0066"/>
                </a:solidFill>
              </a:rPr>
              <a:t>NESOULAD RVP ZV a RVP ZV příloha LMP</a:t>
            </a:r>
            <a:endParaRPr lang="cs-CZ" sz="4000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11560" y="2924944"/>
            <a:ext cx="4040188" cy="659352"/>
          </a:xfrm>
        </p:spPr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Učební plán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860032" y="2924944"/>
            <a:ext cx="3816424" cy="654843"/>
          </a:xfrm>
        </p:spPr>
        <p:txBody>
          <a:bodyPr>
            <a:normAutofit fontScale="92500" lnSpcReduction="20000"/>
          </a:bodyPr>
          <a:lstStyle/>
          <a:p>
            <a:endParaRPr lang="cs-CZ" dirty="0" smtClean="0">
              <a:solidFill>
                <a:srgbClr val="000066"/>
              </a:solidFill>
            </a:endParaRPr>
          </a:p>
          <a:p>
            <a:r>
              <a:rPr lang="cs-CZ" dirty="0" smtClean="0">
                <a:solidFill>
                  <a:srgbClr val="000066"/>
                </a:solidFill>
              </a:rPr>
              <a:t>Očekávané </a:t>
            </a:r>
            <a:r>
              <a:rPr lang="cs-CZ" dirty="0" smtClean="0">
                <a:solidFill>
                  <a:srgbClr val="000066"/>
                </a:solidFill>
              </a:rPr>
              <a:t>výstupy</a:t>
            </a:r>
          </a:p>
          <a:p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7544" y="4149080"/>
            <a:ext cx="4040188" cy="2016224"/>
          </a:xfrm>
        </p:spPr>
        <p:txBody>
          <a:bodyPr/>
          <a:lstStyle/>
          <a:p>
            <a:r>
              <a:rPr lang="cs-CZ" dirty="0" smtClean="0"/>
              <a:t>Zaměřený na další vzdělávání žáka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6016" y="4077072"/>
            <a:ext cx="4041775" cy="1728192"/>
          </a:xfrm>
        </p:spPr>
        <p:txBody>
          <a:bodyPr/>
          <a:lstStyle/>
          <a:p>
            <a:r>
              <a:rPr lang="cs-CZ" dirty="0" smtClean="0"/>
              <a:t>Zaměřené na individuální možnosti žáka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UČEBNÍ PLÁNY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Struktura oblastí a hodinová dotace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251519" y="260653"/>
          <a:ext cx="8712968" cy="6211896"/>
        </p:xfrm>
        <a:graphic>
          <a:graphicData uri="http://schemas.openxmlformats.org/drawingml/2006/table">
            <a:tbl>
              <a:tblPr/>
              <a:tblGrid>
                <a:gridCol w="2050422"/>
                <a:gridCol w="2131967"/>
                <a:gridCol w="1415805"/>
                <a:gridCol w="1557387"/>
                <a:gridCol w="1557387"/>
              </a:tblGrid>
              <a:tr h="534546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POROVNÁVACÍ TABULKA RÁMCOVÉHO UČEBNÍHO PLÁNU pro 1. stupeň RVP ZV a RVP ZV - LMP</a:t>
                      </a:r>
                      <a:endParaRPr lang="cs-CZ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6220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VZDĚLÁVACÍ OBLAST</a:t>
                      </a:r>
                      <a:endParaRPr lang="cs-CZ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VZDĚLÁVACÍ OBOR</a:t>
                      </a:r>
                      <a:endParaRPr lang="cs-CZ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1. stupeň RVP ZV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 stupeň RVP ZV - LMP</a:t>
                      </a:r>
                      <a:endParaRPr lang="cs-CZ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cs-CZ" sz="14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OZDÍLY</a:t>
                      </a:r>
                      <a:endParaRPr lang="cs-CZ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40930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1. - 5. ročník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1. - 5. ročník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64530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Jazyk a jazyková komunikace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Český jazyk a literatura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32871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Cizí jazyk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cs-CZ" sz="14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+9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645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Matematika s její aplikace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4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- 2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328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IKT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4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505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Člověk a jeho svět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4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328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Umění a kultura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4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+2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328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Člověk a zdraví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Tělesná výchova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-5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505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Člověk a svět práce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2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-10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505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Disponibilní čas. dotace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2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+5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523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Celková povinná čas. dotace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cs-CZ" sz="1200" dirty="0">
                        <a:latin typeface="Calibri"/>
                        <a:ea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118</a:t>
                      </a:r>
                      <a:endParaRPr lang="cs-CZ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118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cs-CZ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08" marR="51808" marT="7694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364251" y="122709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cs-CZ" sz="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"/>
              </a:rPr>
              <a:t>[</a:t>
            </a:r>
            <a:r>
              <a:rPr kumimoji="0" lang="cs-CZ" sz="9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"/>
              </a:rPr>
              <a:t>1]</a:t>
            </a:r>
            <a:r>
              <a:rPr kumimoji="0" lang="cs-CZ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	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179513" y="188644"/>
          <a:ext cx="8784975" cy="6482993"/>
        </p:xfrm>
        <a:graphic>
          <a:graphicData uri="http://schemas.openxmlformats.org/drawingml/2006/table">
            <a:tbl>
              <a:tblPr/>
              <a:tblGrid>
                <a:gridCol w="2314571"/>
                <a:gridCol w="105813"/>
                <a:gridCol w="2314571"/>
                <a:gridCol w="1415758"/>
                <a:gridCol w="1338118"/>
                <a:gridCol w="77640"/>
                <a:gridCol w="1218504"/>
              </a:tblGrid>
              <a:tr h="497026">
                <a:tc gridSpan="7">
                  <a:txBody>
                    <a:bodyPr/>
                    <a:lstStyle/>
                    <a:p>
                      <a:pPr marL="15875" algn="ctr">
                        <a:spcAft>
                          <a:spcPts val="600"/>
                        </a:spcAft>
                      </a:pPr>
                      <a:r>
                        <a:rPr lang="cs-CZ" sz="135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POROVNÁVACÍ TABULKA RÁMCOVÉHO UČEBNÍHO PLÁNU PRO II: STUPEŇ RVP ZV – LMP a RVP ZV </a:t>
                      </a:r>
                      <a:endParaRPr lang="cs-CZ" sz="13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36602">
                <a:tc rowSpan="3" gridSpan="2">
                  <a:txBody>
                    <a:bodyPr/>
                    <a:lstStyle/>
                    <a:p>
                      <a:pPr marL="17970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Vzdělávací oblasti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17970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Vzdělávací obory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59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stupeň </a:t>
                      </a:r>
                      <a:endParaRPr lang="cs-CZ" sz="1400" dirty="0" smtClean="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159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 smtClean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RVP </a:t>
                      </a: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ZV 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2. stupeň </a:t>
                      </a:r>
                      <a:endParaRPr lang="cs-CZ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587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RVP </a:t>
                      </a: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ZV - LMP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9705"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ROZDÍLY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405802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159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– 9. ročník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6. – 9. ročník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20132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79705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Minimální časová dotace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rowSpan="2" gridSpan="2">
                  <a:txBody>
                    <a:bodyPr/>
                    <a:lstStyle/>
                    <a:p>
                      <a:pPr marL="18034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Jazyk a jazyková komunikace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Český jazyk a literatura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Cizí jazyk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+8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Další cizí jazyk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+6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Matematika a její aplikace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 indent="-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Informační a komunikační technologie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Člověk a jeho svět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cs-CZ"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rowSpan="2">
                  <a:txBody>
                    <a:bodyPr/>
                    <a:lstStyle/>
                    <a:p>
                      <a:pPr marL="18034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Člověk a společnost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Dějepis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9705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cs-CZ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Výchova k občanství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rowSpan="4">
                  <a:txBody>
                    <a:bodyPr/>
                    <a:lstStyle/>
                    <a:p>
                      <a:pPr marL="18034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Člověk a příroda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Fyzika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15875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marL="179705"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+8</a:t>
                      </a:r>
                      <a:endParaRPr lang="cs-CZ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Chemie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Přírodopis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Zeměpis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rowSpan="2">
                  <a:txBody>
                    <a:bodyPr/>
                    <a:lstStyle/>
                    <a:p>
                      <a:pPr marL="18034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Umění a kultura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Hudební výchova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5875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cs-CZ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Výtvarná výchova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rowSpan="2">
                  <a:txBody>
                    <a:bodyPr/>
                    <a:lstStyle/>
                    <a:p>
                      <a:pPr marL="18034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Člověk a zdraví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Výchova ke zdraví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5875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cs-CZ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Tělesná výchova</a:t>
                      </a: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Člověk a svět práce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-17</a:t>
                      </a:r>
                      <a:endParaRPr lang="cs-CZ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703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Průřezová témata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76064">
                <a:tc gridSpan="3">
                  <a:txBody>
                    <a:bodyPr/>
                    <a:lstStyle/>
                    <a:p>
                      <a:pPr marL="179705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Disponibilní časová dotace</a:t>
                      </a: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587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(z toho 6 pro DCJ)</a:t>
                      </a:r>
                      <a:endParaRPr lang="cs-CZ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cs-C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+12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(z toho 6 pro DCJ</a:t>
                      </a: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18301">
                <a:tc gridSpan="3">
                  <a:txBody>
                    <a:bodyPr/>
                    <a:lstStyle/>
                    <a:p>
                      <a:pPr marL="18034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Celková povinná časová dotace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</a:p>
                  </a:txBody>
                  <a:tcPr marL="36295" marR="36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cs-CZ" sz="1400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cs-CZ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95" marR="36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OČEKÁVANÉ VÝSTUPY</a:t>
            </a:r>
            <a:endParaRPr lang="cs-CZ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DĚJEPIS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23528" y="1340768"/>
            <a:ext cx="4040188" cy="659352"/>
          </a:xfrm>
        </p:spPr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RVP ZV příloha LMP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half" idx="3"/>
          </p:nvPr>
        </p:nvSpPr>
        <p:spPr>
          <a:xfrm>
            <a:off x="4644008" y="1340768"/>
            <a:ext cx="4041775" cy="654843"/>
          </a:xfrm>
        </p:spPr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RVP ZV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2"/>
          </p:nvPr>
        </p:nvSpPr>
        <p:spPr>
          <a:xfrm>
            <a:off x="457200" y="1916832"/>
            <a:ext cx="4040188" cy="4443488"/>
          </a:xfrm>
        </p:spPr>
        <p:txBody>
          <a:bodyPr>
            <a:normAutofit fontScale="92500"/>
          </a:bodyPr>
          <a:lstStyle/>
          <a:p>
            <a:r>
              <a:rPr lang="cs-CZ" b="1" dirty="0" smtClean="0"/>
              <a:t>STŘEDOVĚK A KŘESŤANSTVÍ</a:t>
            </a:r>
          </a:p>
          <a:p>
            <a:r>
              <a:rPr lang="cs-CZ" i="1" dirty="0" smtClean="0">
                <a:solidFill>
                  <a:srgbClr val="C00000"/>
                </a:solidFill>
              </a:rPr>
              <a:t>Žák by měl</a:t>
            </a:r>
          </a:p>
          <a:p>
            <a:r>
              <a:rPr lang="cs-CZ" dirty="0" smtClean="0"/>
              <a:t>v</a:t>
            </a:r>
            <a:r>
              <a:rPr lang="cs-CZ" dirty="0" smtClean="0"/>
              <a:t>ědět o prvních státních útvarech na našem území</a:t>
            </a:r>
          </a:p>
          <a:p>
            <a:r>
              <a:rPr lang="cs-CZ" dirty="0" smtClean="0"/>
              <a:t>mít základní poznatky z období počátků českého státu</a:t>
            </a:r>
          </a:p>
          <a:p>
            <a:r>
              <a:rPr lang="cs-CZ" dirty="0" smtClean="0"/>
              <a:t>znát úlohu a postavení církve ve středověké společnosti</a:t>
            </a:r>
          </a:p>
          <a:p>
            <a:r>
              <a:rPr lang="cs-CZ" dirty="0" smtClean="0"/>
              <a:t>být seznámen s obdobím rozkvětu českého státu v době </a:t>
            </a:r>
            <a:r>
              <a:rPr lang="cs-CZ" dirty="0" err="1" smtClean="0"/>
              <a:t>přamyslovské</a:t>
            </a:r>
            <a:r>
              <a:rPr lang="cs-CZ" dirty="0" smtClean="0"/>
              <a:t> a lucemburské</a:t>
            </a:r>
          </a:p>
          <a:p>
            <a:r>
              <a:rPr lang="cs-CZ" dirty="0" smtClean="0"/>
              <a:t>charakterizovat příčiny, průběh a důsledky husitského hnutí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041775" cy="4443488"/>
          </a:xfrm>
        </p:spPr>
        <p:txBody>
          <a:bodyPr>
            <a:normAutofit fontScale="70000" lnSpcReduction="20000"/>
          </a:bodyPr>
          <a:lstStyle/>
          <a:p>
            <a:r>
              <a:rPr lang="cs-CZ" b="1" dirty="0" smtClean="0"/>
              <a:t>KŘESŤANSTVÍ A STŘEDOVĚKÁ EVROPA</a:t>
            </a:r>
          </a:p>
          <a:p>
            <a:r>
              <a:rPr lang="cs-CZ" i="1" dirty="0" smtClean="0">
                <a:solidFill>
                  <a:srgbClr val="C00000"/>
                </a:solidFill>
              </a:rPr>
              <a:t>Žák </a:t>
            </a:r>
          </a:p>
          <a:p>
            <a:r>
              <a:rPr lang="cs-CZ" dirty="0" smtClean="0"/>
              <a:t>popíše podstatnou změnu evropské situace, která nastala v důsledku příchodu nových etnik, christianizace a vzniku státu</a:t>
            </a:r>
          </a:p>
          <a:p>
            <a:r>
              <a:rPr lang="cs-CZ" dirty="0" smtClean="0"/>
              <a:t>porovná základní rysy západoevropské, byzantsko-slovanské a islámské kulturní oblasti</a:t>
            </a:r>
          </a:p>
          <a:p>
            <a:r>
              <a:rPr lang="cs-CZ" dirty="0" smtClean="0"/>
              <a:t>objasní situaci Velkomoravské říše a vnitřní vývoj českého státu a postavení těchto státních útvarů v evropských souvislostech</a:t>
            </a:r>
          </a:p>
          <a:p>
            <a:r>
              <a:rPr lang="cs-CZ" dirty="0" smtClean="0"/>
              <a:t>vymezí úlohu křesťanství a víry v životě středověkého člověka, konflikty mezi světskou a církevní mocí, vztah křesťanství ke kacířství a jiným věroukám</a:t>
            </a:r>
          </a:p>
          <a:p>
            <a:r>
              <a:rPr lang="cs-CZ" dirty="0" smtClean="0"/>
              <a:t>ilustruje postavení jednotlivých vrstev středověké společnosti, uvede příklady románské a gotické kultury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0066"/>
                </a:solidFill>
              </a:rPr>
              <a:t>CHEMIE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4040188" cy="659352"/>
          </a:xfrm>
        </p:spPr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RVP ZV příloha LMP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572000" y="1484784"/>
            <a:ext cx="4041775" cy="654843"/>
          </a:xfrm>
        </p:spPr>
        <p:txBody>
          <a:bodyPr/>
          <a:lstStyle/>
          <a:p>
            <a:r>
              <a:rPr lang="cs-CZ" dirty="0" smtClean="0">
                <a:solidFill>
                  <a:srgbClr val="000066"/>
                </a:solidFill>
              </a:rPr>
              <a:t>RVP ZV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060848"/>
            <a:ext cx="4040188" cy="4299472"/>
          </a:xfrm>
        </p:spPr>
        <p:txBody>
          <a:bodyPr>
            <a:normAutofit/>
          </a:bodyPr>
          <a:lstStyle/>
          <a:p>
            <a:r>
              <a:rPr lang="cs-CZ" b="1" dirty="0" smtClean="0"/>
              <a:t>SMĚSI</a:t>
            </a:r>
          </a:p>
          <a:p>
            <a:r>
              <a:rPr lang="cs-CZ" i="1" dirty="0" smtClean="0">
                <a:solidFill>
                  <a:srgbClr val="C00000"/>
                </a:solidFill>
              </a:rPr>
              <a:t>Žák by měl</a:t>
            </a:r>
          </a:p>
          <a:p>
            <a:r>
              <a:rPr lang="cs-CZ" dirty="0" smtClean="0"/>
              <a:t>poznat směsi a chemické látky</a:t>
            </a:r>
          </a:p>
          <a:p>
            <a:r>
              <a:rPr lang="cs-CZ" dirty="0" smtClean="0"/>
              <a:t>rozeznat druhy roztoků a jejich využití v běžném životě</a:t>
            </a:r>
          </a:p>
          <a:p>
            <a:r>
              <a:rPr lang="cs-CZ" dirty="0" smtClean="0"/>
              <a:t>rozlišit různé druhy vody a uvést příklady jejich použití</a:t>
            </a:r>
          </a:p>
          <a:p>
            <a:r>
              <a:rPr lang="cs-CZ" dirty="0" smtClean="0"/>
              <a:t>uvést zdroje znečišťování vody a vzduchu ve svém nejbližším okolí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32856"/>
            <a:ext cx="4041775" cy="4227464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 smtClean="0"/>
              <a:t>SMĚSI</a:t>
            </a:r>
          </a:p>
          <a:p>
            <a:r>
              <a:rPr lang="cs-CZ" i="1" dirty="0" smtClean="0">
                <a:solidFill>
                  <a:srgbClr val="C00000"/>
                </a:solidFill>
              </a:rPr>
              <a:t>Žák </a:t>
            </a:r>
          </a:p>
          <a:p>
            <a:r>
              <a:rPr lang="cs-CZ" dirty="0" smtClean="0"/>
              <a:t>rozlišuje směsi a chemické látky</a:t>
            </a:r>
          </a:p>
          <a:p>
            <a:r>
              <a:rPr lang="cs-CZ" dirty="0" smtClean="0"/>
              <a:t>vypočítá složení roztoků, připraví prakticky roztok daného složení</a:t>
            </a:r>
          </a:p>
          <a:p>
            <a:r>
              <a:rPr lang="cs-CZ" dirty="0" smtClean="0"/>
              <a:t>vysvětlí základní faktory ovlivňující rozpouštění pevných látek</a:t>
            </a:r>
          </a:p>
          <a:p>
            <a:r>
              <a:rPr lang="cs-CZ" dirty="0" smtClean="0"/>
              <a:t>navrhne postupy a prakticky provede oddělování složek směsí o známém složení; uvede příklady oddělování složek v praxi</a:t>
            </a:r>
          </a:p>
          <a:p>
            <a:r>
              <a:rPr lang="cs-CZ" dirty="0" smtClean="0"/>
              <a:t>rozliší různé druhy vody a uvede příklady jejich výskytu a použití</a:t>
            </a:r>
          </a:p>
          <a:p>
            <a:r>
              <a:rPr lang="cs-CZ" dirty="0" smtClean="0"/>
              <a:t>uvede příklady znečišťování vody a vzduchu v pracovním prostředí a domácnosti, navrhne nejvhodnější preventivní opatření a způsoby likvidace znečištění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cs-CZ" b="1" dirty="0" smtClean="0">
                <a:solidFill>
                  <a:srgbClr val="000066"/>
                </a:solidFill>
              </a:rPr>
              <a:t>ÚPRAVY RVP ZV příloha LMP </a:t>
            </a: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/>
          <a:lstStyle/>
          <a:p>
            <a:endParaRPr lang="cs-CZ" b="1" dirty="0" smtClean="0"/>
          </a:p>
          <a:p>
            <a:r>
              <a:rPr lang="cs-CZ" b="1" dirty="0" smtClean="0"/>
              <a:t>Zachování </a:t>
            </a:r>
            <a:r>
              <a:rPr lang="cs-CZ" b="1" dirty="0" smtClean="0"/>
              <a:t>stávající podoby obsahu RVP </a:t>
            </a:r>
            <a:r>
              <a:rPr lang="cs-CZ" b="1" dirty="0" smtClean="0"/>
              <a:t>ZV-LMP</a:t>
            </a:r>
          </a:p>
          <a:p>
            <a:pPr>
              <a:buNone/>
            </a:pPr>
            <a:endParaRPr lang="cs-CZ" b="1" dirty="0" smtClean="0"/>
          </a:p>
          <a:p>
            <a:r>
              <a:rPr lang="cs-CZ" b="1" dirty="0" smtClean="0"/>
              <a:t>Vytvoření koncepčně nové podoby obsahu (i formy) RVP ZV - LMP </a:t>
            </a:r>
            <a:endParaRPr lang="cs-CZ" b="1" dirty="0" smtClean="0"/>
          </a:p>
          <a:p>
            <a:pPr>
              <a:buNone/>
            </a:pPr>
            <a:endParaRPr lang="cs-CZ" b="1" dirty="0" smtClean="0"/>
          </a:p>
          <a:p>
            <a:r>
              <a:rPr lang="cs-CZ" b="1" dirty="0" smtClean="0"/>
              <a:t>Vyjmutí RVP ZV-LMP, umístění mimo RVP ZV  jako podpůrný metodický text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712968" cy="1143000"/>
          </a:xfrm>
        </p:spPr>
        <p:txBody>
          <a:bodyPr>
            <a:noAutofit/>
          </a:bodyPr>
          <a:lstStyle/>
          <a:p>
            <a:pPr algn="just"/>
            <a:r>
              <a:rPr lang="cs-CZ" sz="4000" b="1" dirty="0" smtClean="0">
                <a:solidFill>
                  <a:srgbClr val="000066"/>
                </a:solidFill>
              </a:rPr>
              <a:t>ZACHOVÁNÍ STÁVAJÍCÍ PODOBY OBSAHU RVP ZV-LMP</a:t>
            </a:r>
            <a:endParaRPr lang="cs-CZ" sz="4000" b="1" dirty="0">
              <a:solidFill>
                <a:srgbClr val="000066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23528" y="2276872"/>
            <a:ext cx="8640960" cy="4047728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Přejmenování </a:t>
            </a:r>
            <a:r>
              <a:rPr lang="cs-CZ" dirty="0" smtClean="0"/>
              <a:t>RVP ZV-LMP a ponechání v podobě samostatné části RVP ZV (</a:t>
            </a:r>
            <a:r>
              <a:rPr lang="cs-CZ" i="1" dirty="0" smtClean="0"/>
              <a:t>např. část II</a:t>
            </a:r>
            <a:r>
              <a:rPr lang="cs-CZ" i="1" dirty="0" smtClean="0"/>
              <a:t>)</a:t>
            </a:r>
          </a:p>
          <a:p>
            <a:r>
              <a:rPr lang="cs-CZ" dirty="0" smtClean="0"/>
              <a:t>Přesun RVP ZV-LMP jako celku do RVP ZV </a:t>
            </a:r>
            <a:r>
              <a:rPr lang="cs-CZ" i="1" dirty="0" smtClean="0"/>
              <a:t>(např. vložení celého textu přílohy do kapitoly 8</a:t>
            </a:r>
            <a:r>
              <a:rPr lang="cs-CZ" i="1" dirty="0" smtClean="0"/>
              <a:t>)</a:t>
            </a:r>
          </a:p>
          <a:p>
            <a:r>
              <a:rPr lang="cs-CZ" dirty="0" smtClean="0"/>
              <a:t>Začlenění </a:t>
            </a:r>
            <a:r>
              <a:rPr lang="cs-CZ" dirty="0" smtClean="0"/>
              <a:t>některých, nebo všech </a:t>
            </a:r>
            <a:r>
              <a:rPr lang="cs-CZ" dirty="0" smtClean="0"/>
              <a:t>částí textu RVP ZV-LMP do odpovídajících částí RVP </a:t>
            </a:r>
            <a:r>
              <a:rPr lang="cs-CZ" dirty="0" smtClean="0"/>
              <a:t>ZV a ponechání obsahové části RVP ZV-LMP jako celku </a:t>
            </a:r>
            <a:r>
              <a:rPr lang="cs-CZ" i="1" dirty="0" smtClean="0"/>
              <a:t>(např. v kapitole 8)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cs-CZ" sz="3600" b="1" dirty="0" smtClean="0">
                <a:solidFill>
                  <a:srgbClr val="000066"/>
                </a:solidFill>
              </a:rPr>
              <a:t>VYTVOŘENÍ KONCEPČNĚ NOVÉ PODOBY OBSAHU (I FORMY) RVP ZV - LMP </a:t>
            </a:r>
            <a:endParaRPr lang="cs-CZ" sz="3600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Vytvoření </a:t>
            </a:r>
            <a:r>
              <a:rPr lang="cs-CZ" dirty="0" smtClean="0"/>
              <a:t>koncepčně nové podoby obsahu (i formy) RVP ZV-LMP ve vazbě na stávající podobu RVP </a:t>
            </a:r>
            <a:r>
              <a:rPr lang="cs-CZ" dirty="0" smtClean="0"/>
              <a:t>ZV</a:t>
            </a:r>
          </a:p>
          <a:p>
            <a:r>
              <a:rPr lang="cs-CZ" dirty="0" smtClean="0"/>
              <a:t>Vytvoření koncepčně nové podoby obsahu (i formy) RVP ZV-LMP ve vazbě na </a:t>
            </a:r>
            <a:r>
              <a:rPr lang="cs-CZ" i="1" dirty="0" smtClean="0">
                <a:solidFill>
                  <a:srgbClr val="C00000"/>
                </a:solidFill>
              </a:rPr>
              <a:t>novou koncepci</a:t>
            </a:r>
            <a:r>
              <a:rPr lang="cs-CZ" dirty="0" smtClean="0"/>
              <a:t> a</a:t>
            </a:r>
            <a:r>
              <a:rPr lang="cs-CZ" i="1" dirty="0" smtClean="0">
                <a:solidFill>
                  <a:srgbClr val="C00000"/>
                </a:solidFill>
              </a:rPr>
              <a:t> podobu </a:t>
            </a:r>
            <a:r>
              <a:rPr lang="cs-CZ" dirty="0" smtClean="0"/>
              <a:t>RVP </a:t>
            </a:r>
            <a:r>
              <a:rPr lang="cs-CZ" dirty="0" smtClean="0"/>
              <a:t>ZV </a:t>
            </a:r>
          </a:p>
          <a:p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cs-CZ" sz="3600" b="1" dirty="0" smtClean="0">
                <a:solidFill>
                  <a:srgbClr val="000066"/>
                </a:solidFill>
              </a:rPr>
              <a:t>VYJMUTÍ RVP ZV-LMP, UMÍSTĚNÍ MIMO RVP ZV  JAKO PODPŮRNÝ METODICKÝ TEXT</a:t>
            </a:r>
            <a:endParaRPr lang="cs-CZ" sz="3600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Vyjmutí </a:t>
            </a:r>
            <a:r>
              <a:rPr lang="cs-CZ" dirty="0" smtClean="0"/>
              <a:t>přílohy RVP ZV-LMP z RVP ZV bez změny obsahu a jeho použití jako metodického </a:t>
            </a:r>
            <a:r>
              <a:rPr lang="cs-CZ" dirty="0" smtClean="0"/>
              <a:t>materiálu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rgbClr val="000066"/>
                </a:solidFill>
              </a:rPr>
              <a:t/>
            </a:r>
            <a:br>
              <a:rPr lang="cs-CZ" b="1" dirty="0" smtClean="0">
                <a:solidFill>
                  <a:srgbClr val="000066"/>
                </a:solidFill>
              </a:rPr>
            </a:br>
            <a:r>
              <a:rPr lang="cs-CZ" b="1" dirty="0" smtClean="0">
                <a:solidFill>
                  <a:srgbClr val="000066"/>
                </a:solidFill>
              </a:rPr>
              <a:t/>
            </a:r>
            <a:br>
              <a:rPr lang="cs-CZ" b="1" dirty="0" smtClean="0">
                <a:solidFill>
                  <a:srgbClr val="000066"/>
                </a:solidFill>
              </a:rPr>
            </a:br>
            <a:r>
              <a:rPr lang="cs-CZ" b="1" dirty="0" smtClean="0">
                <a:solidFill>
                  <a:srgbClr val="000066"/>
                </a:solidFill>
              </a:rPr>
              <a:t/>
            </a:r>
            <a:br>
              <a:rPr lang="cs-CZ" b="1" dirty="0" smtClean="0">
                <a:solidFill>
                  <a:srgbClr val="000066"/>
                </a:solidFill>
              </a:rPr>
            </a:br>
            <a:r>
              <a:rPr lang="cs-CZ" b="1" dirty="0" smtClean="0">
                <a:solidFill>
                  <a:srgbClr val="000066"/>
                </a:solidFill>
              </a:rPr>
              <a:t>NEZBYTNOST </a:t>
            </a:r>
            <a:r>
              <a:rPr lang="cs-CZ" b="1" dirty="0" smtClean="0">
                <a:solidFill>
                  <a:srgbClr val="000066"/>
                </a:solidFill>
              </a:rPr>
              <a:t>ÚPRAV RVP ZV</a:t>
            </a:r>
            <a:br>
              <a:rPr lang="cs-CZ" b="1" dirty="0" smtClean="0">
                <a:solidFill>
                  <a:srgbClr val="000066"/>
                </a:solidFill>
              </a:rPr>
            </a:br>
            <a:endParaRPr lang="cs-CZ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420888"/>
            <a:ext cx="8435280" cy="3672408"/>
          </a:xfrm>
        </p:spPr>
        <p:txBody>
          <a:bodyPr>
            <a:normAutofit/>
          </a:bodyPr>
          <a:lstStyle/>
          <a:p>
            <a:endParaRPr lang="cs-CZ" sz="4000" dirty="0" smtClean="0"/>
          </a:p>
          <a:p>
            <a:pPr algn="ctr">
              <a:buNone/>
            </a:pPr>
            <a:r>
              <a:rPr lang="cs-CZ" sz="4000" b="1" i="1" dirty="0" smtClean="0">
                <a:solidFill>
                  <a:srgbClr val="C00000"/>
                </a:solidFill>
              </a:rPr>
              <a:t> CÍLE NELZE DOSAHNOUT POUZE ÚPRAVAMI RVP ZV příloha LMP</a:t>
            </a:r>
            <a:endParaRPr lang="cs-CZ" sz="4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cs-CZ" dirty="0" smtClean="0">
                <a:solidFill>
                  <a:schemeClr val="tx1"/>
                </a:solidFill>
              </a:rPr>
              <a:t>DĚKUJI ZA POZORNOST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 smtClean="0"/>
          </a:p>
          <a:p>
            <a:pPr algn="l"/>
            <a:endParaRPr lang="cs-CZ" dirty="0" smtClean="0"/>
          </a:p>
          <a:p>
            <a:pPr algn="l"/>
            <a:r>
              <a:rPr lang="cs-CZ" dirty="0" smtClean="0"/>
              <a:t>PaedDr. Stanislav DRBOUT    </a:t>
            </a:r>
            <a:endParaRPr lang="cs-CZ" dirty="0"/>
          </a:p>
        </p:txBody>
      </p:sp>
      <p:pic>
        <p:nvPicPr>
          <p:cNvPr id="4" name="Obrázek 1" descr="ASP_LOGO_jedno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29200"/>
            <a:ext cx="1254642" cy="467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</TotalTime>
  <Words>875</Words>
  <Application>Microsoft Office PowerPoint</Application>
  <PresentationFormat>Předvádění na obrazovce (4:3)</PresentationFormat>
  <Paragraphs>243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Tok</vt:lpstr>
      <vt:lpstr>ZACHOVÁNÍ ODBORNOSTI  VE VZDĚLÁVÁNÍ ŽÁKŮ SE SPECIÁLNÍMI VZDĚLÁVACÍMI POTŘEBAMI</vt:lpstr>
      <vt:lpstr>VÝCHODISKA</vt:lpstr>
      <vt:lpstr>ZMĚNY OBSAŽENÉ V MATERIÁLU ASP ČR</vt:lpstr>
      <vt:lpstr>FINANCOVÁNÍ</vt:lpstr>
      <vt:lpstr>POČTY ŽÁKŮ VE TŘÍDĚ</vt:lpstr>
      <vt:lpstr>RVP ZV příloha LMP</vt:lpstr>
      <vt:lpstr>NESOULAD RVP ZV a RVP ZV příloha LMP</vt:lpstr>
      <vt:lpstr>UČEBNÍ PLÁNY</vt:lpstr>
      <vt:lpstr>Snímek 9</vt:lpstr>
      <vt:lpstr>Snímek 10</vt:lpstr>
      <vt:lpstr>OČEKÁVANÉ VÝSTUPY</vt:lpstr>
      <vt:lpstr>DĚJEPIS</vt:lpstr>
      <vt:lpstr>CHEMIE</vt:lpstr>
      <vt:lpstr>ÚPRAVY RVP ZV příloha LMP </vt:lpstr>
      <vt:lpstr>ZACHOVÁNÍ STÁVAJÍCÍ PODOBY OBSAHU RVP ZV-LMP</vt:lpstr>
      <vt:lpstr>VYTVOŘENÍ KONCEPČNĚ NOVÉ PODOBY OBSAHU (I FORMY) RVP ZV - LMP </vt:lpstr>
      <vt:lpstr>VYJMUTÍ RVP ZV-LMP, UMÍSTĚNÍ MIMO RVP ZV  JAKO PODPŮRNÝ METODICKÝ TEXT</vt:lpstr>
      <vt:lpstr>   NEZBYTNOST ÚPRAV RVP ZV 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ZACHOVÁNÍ ODBORNOSTI VE VZDĚLÁVÁNÍ ŽÁKŮ SE SPECIÁLNÍMI VZDĚLÁVACÍMI POTŘEBAMI</dc:title>
  <dc:creator>bernma</dc:creator>
  <cp:lastModifiedBy>bernma</cp:lastModifiedBy>
  <cp:revision>33</cp:revision>
  <dcterms:created xsi:type="dcterms:W3CDTF">2014-04-08T15:38:37Z</dcterms:created>
  <dcterms:modified xsi:type="dcterms:W3CDTF">2014-04-08T18:33:04Z</dcterms:modified>
</cp:coreProperties>
</file>